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6" r:id="rId31"/>
    <p:sldId id="347" r:id="rId32"/>
    <p:sldId id="348" r:id="rId33"/>
    <p:sldId id="349" r:id="rId34"/>
    <p:sldId id="350" r:id="rId35"/>
    <p:sldId id="351" r:id="rId36"/>
    <p:sldId id="285" r:id="rId37"/>
    <p:sldId id="286"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287" r:id="rId51"/>
    <p:sldId id="288" r:id="rId52"/>
    <p:sldId id="299" r:id="rId53"/>
    <p:sldId id="300" r:id="rId54"/>
    <p:sldId id="301" r:id="rId55"/>
    <p:sldId id="302" r:id="rId56"/>
    <p:sldId id="303" r:id="rId57"/>
    <p:sldId id="325" r:id="rId58"/>
    <p:sldId id="326" r:id="rId59"/>
    <p:sldId id="327" r:id="rId60"/>
    <p:sldId id="310" r:id="rId61"/>
    <p:sldId id="309" r:id="rId62"/>
    <p:sldId id="328" r:id="rId63"/>
    <p:sldId id="312" r:id="rId64"/>
    <p:sldId id="329" r:id="rId65"/>
    <p:sldId id="314" r:id="rId66"/>
    <p:sldId id="330" r:id="rId67"/>
    <p:sldId id="316" r:id="rId68"/>
    <p:sldId id="331" r:id="rId69"/>
    <p:sldId id="332" r:id="rId70"/>
    <p:sldId id="319" r:id="rId71"/>
    <p:sldId id="320" r:id="rId72"/>
    <p:sldId id="289" r:id="rId73"/>
    <p:sldId id="290" r:id="rId74"/>
    <p:sldId id="322" r:id="rId75"/>
    <p:sldId id="372" r:id="rId76"/>
    <p:sldId id="323" r:id="rId77"/>
    <p:sldId id="324" r:id="rId78"/>
    <p:sldId id="291" r:id="rId79"/>
    <p:sldId id="292" r:id="rId80"/>
    <p:sldId id="263" r:id="rId81"/>
    <p:sldId id="293" r:id="rId82"/>
    <p:sldId id="294" r:id="rId83"/>
    <p:sldId id="26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6"/>
            <p14:sldId id="347"/>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5" autoAdjust="0"/>
    <p:restoredTop sz="94484" autoAdjust="0"/>
  </p:normalViewPr>
  <p:slideViewPr>
    <p:cSldViewPr>
      <p:cViewPr>
        <p:scale>
          <a:sx n="75" d="100"/>
          <a:sy n="75" d="100"/>
        </p:scale>
        <p:origin x="-35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607396" y="2665413"/>
          <a:ext cx="2261952" cy="277269"/>
        </a:xfrm>
        <a:custGeom>
          <a:avLst/>
          <a:gdLst/>
          <a:ahLst/>
          <a:cxnLst/>
          <a:rect l="0" t="0" r="0" b="0"/>
          <a:pathLst>
            <a:path>
              <a:moveTo>
                <a:pt x="0" y="0"/>
              </a:moveTo>
              <a:lnTo>
                <a:pt x="0" y="163356"/>
              </a:lnTo>
              <a:lnTo>
                <a:pt x="2261952" y="163356"/>
              </a:lnTo>
              <a:lnTo>
                <a:pt x="2261952"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55859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607396" y="2665413"/>
          <a:ext cx="996920" cy="277269"/>
        </a:xfrm>
        <a:custGeom>
          <a:avLst/>
          <a:gdLst/>
          <a:ahLst/>
          <a:cxnLst/>
          <a:rect l="0" t="0" r="0" b="0"/>
          <a:pathLst>
            <a:path>
              <a:moveTo>
                <a:pt x="0" y="0"/>
              </a:moveTo>
              <a:lnTo>
                <a:pt x="0" y="163356"/>
              </a:lnTo>
              <a:lnTo>
                <a:pt x="996920" y="163356"/>
              </a:lnTo>
              <a:lnTo>
                <a:pt x="99692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399631" y="3430881"/>
          <a:ext cx="1939654" cy="302675"/>
        </a:xfrm>
        <a:custGeom>
          <a:avLst/>
          <a:gdLst/>
          <a:ahLst/>
          <a:cxnLst/>
          <a:rect l="0" t="0" r="0" b="0"/>
          <a:pathLst>
            <a:path>
              <a:moveTo>
                <a:pt x="0" y="0"/>
              </a:moveTo>
              <a:lnTo>
                <a:pt x="0" y="188761"/>
              </a:lnTo>
              <a:lnTo>
                <a:pt x="1939654" y="188761"/>
              </a:lnTo>
              <a:lnTo>
                <a:pt x="1939654"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399631" y="3430881"/>
          <a:ext cx="674622" cy="302675"/>
        </a:xfrm>
        <a:custGeom>
          <a:avLst/>
          <a:gdLst/>
          <a:ahLst/>
          <a:cxnLst/>
          <a:rect l="0" t="0" r="0" b="0"/>
          <a:pathLst>
            <a:path>
              <a:moveTo>
                <a:pt x="0" y="0"/>
              </a:moveTo>
              <a:lnTo>
                <a:pt x="0" y="188761"/>
              </a:lnTo>
              <a:lnTo>
                <a:pt x="674622" y="188761"/>
              </a:lnTo>
              <a:lnTo>
                <a:pt x="674622"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809221" y="3430881"/>
          <a:ext cx="590409" cy="302675"/>
        </a:xfrm>
        <a:custGeom>
          <a:avLst/>
          <a:gdLst/>
          <a:ahLst/>
          <a:cxnLst/>
          <a:rect l="0" t="0" r="0" b="0"/>
          <a:pathLst>
            <a:path>
              <a:moveTo>
                <a:pt x="590409" y="0"/>
              </a:moveTo>
              <a:lnTo>
                <a:pt x="590409"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855441" cy="302675"/>
        </a:xfrm>
        <a:custGeom>
          <a:avLst/>
          <a:gdLst/>
          <a:ahLst/>
          <a:cxnLst/>
          <a:rect l="0" t="0" r="0" b="0"/>
          <a:pathLst>
            <a:path>
              <a:moveTo>
                <a:pt x="1855441" y="0"/>
              </a:moveTo>
              <a:lnTo>
                <a:pt x="1855441"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399631" y="2665413"/>
          <a:ext cx="2207765" cy="277269"/>
        </a:xfrm>
        <a:custGeom>
          <a:avLst/>
          <a:gdLst/>
          <a:ahLst/>
          <a:cxnLst/>
          <a:rect l="0" t="0" r="0" b="0"/>
          <a:pathLst>
            <a:path>
              <a:moveTo>
                <a:pt x="2207765" y="0"/>
              </a:moveTo>
              <a:lnTo>
                <a:pt x="2207765"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561676"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4091753" y="1313498"/>
          <a:ext cx="1032321" cy="6358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4091753" y="1313498"/>
        <a:ext cx="1032321" cy="635889"/>
      </dsp:txXfrm>
    </dsp:sp>
    <dsp:sp modelId="{8A69615D-F8F8-429C-AFBC-140CD881FA23}">
      <dsp:nvSpPr>
        <dsp:cNvPr id="0" name=""/>
        <dsp:cNvSpPr/>
      </dsp:nvSpPr>
      <dsp:spPr>
        <a:xfrm>
          <a:off x="4404255"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4404255" y="1797340"/>
        <a:ext cx="848622" cy="162733"/>
      </dsp:txXfrm>
    </dsp:sp>
    <dsp:sp modelId="{B12BD221-688A-45A4-B05A-AF54B7DBC4B8}">
      <dsp:nvSpPr>
        <dsp:cNvPr id="0" name=""/>
        <dsp:cNvSpPr/>
      </dsp:nvSpPr>
      <dsp:spPr>
        <a:xfrm>
          <a:off x="4109745"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4109745" y="2177214"/>
        <a:ext cx="995302" cy="488199"/>
      </dsp:txXfrm>
    </dsp:sp>
    <dsp:sp modelId="{9F25BC85-E77C-409A-89C2-95BA1AD81163}">
      <dsp:nvSpPr>
        <dsp:cNvPr id="0" name=""/>
        <dsp:cNvSpPr/>
      </dsp:nvSpPr>
      <dsp:spPr>
        <a:xfrm>
          <a:off x="4244140"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4244140" y="2561726"/>
        <a:ext cx="1009385" cy="153130"/>
      </dsp:txXfrm>
    </dsp:sp>
    <dsp:sp modelId="{A2568639-C48A-4361-B813-79B3F69CA822}">
      <dsp:nvSpPr>
        <dsp:cNvPr id="0" name=""/>
        <dsp:cNvSpPr/>
      </dsp:nvSpPr>
      <dsp:spPr>
        <a:xfrm>
          <a:off x="1928174" y="2942682"/>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Lưu Ngọc Mạnh</a:t>
          </a:r>
        </a:p>
      </dsp:txBody>
      <dsp:txXfrm>
        <a:off x="1928174"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337764"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Nguyễn Minh Huy</a:t>
          </a:r>
        </a:p>
      </dsp:txBody>
      <dsp:txXfrm>
        <a:off x="1337764" y="3733556"/>
        <a:ext cx="942914" cy="488199"/>
      </dsp:txXfrm>
    </dsp:sp>
    <dsp:sp modelId="{48A2BBE2-32D5-475D-8ED1-880F01E8A155}">
      <dsp:nvSpPr>
        <dsp:cNvPr id="0" name=""/>
        <dsp:cNvSpPr/>
      </dsp:nvSpPr>
      <dsp:spPr>
        <a:xfrm>
          <a:off x="1526347"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526347" y="4113267"/>
        <a:ext cx="848622" cy="162733"/>
      </dsp:txXfrm>
    </dsp:sp>
    <dsp:sp modelId="{BAB3D042-025C-471F-B939-4A4CE41ED409}">
      <dsp:nvSpPr>
        <dsp:cNvPr id="0" name=""/>
        <dsp:cNvSpPr/>
      </dsp:nvSpPr>
      <dsp:spPr>
        <a:xfrm>
          <a:off x="2602796"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2602796" y="3733556"/>
        <a:ext cx="942914" cy="488199"/>
      </dsp:txXfrm>
    </dsp:sp>
    <dsp:sp modelId="{E1352923-C8CF-421D-B532-5B73793CCE17}">
      <dsp:nvSpPr>
        <dsp:cNvPr id="0" name=""/>
        <dsp:cNvSpPr/>
      </dsp:nvSpPr>
      <dsp:spPr>
        <a:xfrm>
          <a:off x="2791379"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791379" y="4113267"/>
        <a:ext cx="848622" cy="162733"/>
      </dsp:txXfrm>
    </dsp:sp>
    <dsp:sp modelId="{8BC7D37D-B40B-437E-964A-11A66F730EAD}">
      <dsp:nvSpPr>
        <dsp:cNvPr id="0" name=""/>
        <dsp:cNvSpPr/>
      </dsp:nvSpPr>
      <dsp:spPr>
        <a:xfrm>
          <a:off x="3867828"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867828" y="3733556"/>
        <a:ext cx="942914" cy="488199"/>
      </dsp:txXfrm>
    </dsp:sp>
    <dsp:sp modelId="{5C5E471A-8563-4D42-9D79-7CDB7BABE48E}">
      <dsp:nvSpPr>
        <dsp:cNvPr id="0" name=""/>
        <dsp:cNvSpPr/>
      </dsp:nvSpPr>
      <dsp:spPr>
        <a:xfrm>
          <a:off x="405641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4056411" y="4113267"/>
        <a:ext cx="848622" cy="162733"/>
      </dsp:txXfrm>
    </dsp:sp>
    <dsp:sp modelId="{12BA1CDC-BF41-4EAC-B0E7-297CD7633B48}">
      <dsp:nvSpPr>
        <dsp:cNvPr id="0" name=""/>
        <dsp:cNvSpPr/>
      </dsp:nvSpPr>
      <dsp:spPr>
        <a:xfrm>
          <a:off x="513286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5132860" y="2942682"/>
        <a:ext cx="942914" cy="488199"/>
      </dsp:txXfrm>
    </dsp:sp>
    <dsp:sp modelId="{960D02B2-EEB7-4DA2-87FF-5A2167A464AE}">
      <dsp:nvSpPr>
        <dsp:cNvPr id="0" name=""/>
        <dsp:cNvSpPr/>
      </dsp:nvSpPr>
      <dsp:spPr>
        <a:xfrm>
          <a:off x="5330336"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Test Leader/QA</a:t>
          </a:r>
        </a:p>
      </dsp:txBody>
      <dsp:txXfrm>
        <a:off x="5330336" y="3366866"/>
        <a:ext cx="848622" cy="162733"/>
      </dsp:txXfrm>
    </dsp:sp>
    <dsp:sp modelId="{542E98DF-D0F5-45D3-9836-02A12E2DF6B3}">
      <dsp:nvSpPr>
        <dsp:cNvPr id="0" name=""/>
        <dsp:cNvSpPr/>
      </dsp:nvSpPr>
      <dsp:spPr>
        <a:xfrm>
          <a:off x="513286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5132860" y="3712952"/>
        <a:ext cx="942914" cy="488199"/>
      </dsp:txXfrm>
    </dsp:sp>
    <dsp:sp modelId="{37A54D3E-8158-449B-8FD6-ED9E379CFC31}">
      <dsp:nvSpPr>
        <dsp:cNvPr id="0" name=""/>
        <dsp:cNvSpPr/>
      </dsp:nvSpPr>
      <dsp:spPr>
        <a:xfrm>
          <a:off x="5339637"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339637" y="4092662"/>
        <a:ext cx="848622" cy="162733"/>
      </dsp:txXfrm>
    </dsp:sp>
    <dsp:sp modelId="{51F733E8-E124-4598-BE86-AFEDF7A12F05}">
      <dsp:nvSpPr>
        <dsp:cNvPr id="0" name=""/>
        <dsp:cNvSpPr/>
      </dsp:nvSpPr>
      <dsp:spPr>
        <a:xfrm>
          <a:off x="6397892" y="294268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Log Bug</a:t>
          </a:r>
          <a:endParaRPr lang="en-US" sz="2500" b="1" kern="1200" dirty="0">
            <a:solidFill>
              <a:srgbClr val="0000CC"/>
            </a:solidFill>
          </a:endParaRPr>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Re-test</a:t>
          </a:r>
          <a:endParaRPr lang="en-US" sz="2500" b="1" kern="1200" dirty="0">
            <a:solidFill>
              <a:srgbClr val="0000CC"/>
            </a:solidFill>
          </a:endParaRPr>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Report</a:t>
          </a:r>
          <a:endParaRPr lang="en-US" sz="2500" b="1" kern="1200" dirty="0">
            <a:solidFill>
              <a:srgbClr val="0000CC"/>
            </a:solidFill>
          </a:endParaRPr>
        </a:p>
      </dsp:txBody>
      <dsp:txXfrm rot="-5400000">
        <a:off x="458172" y="3427660"/>
        <a:ext cx="2873859" cy="383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11/12/2015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074796996"/>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00206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00206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Product</a:t>
                      </a:r>
                      <a:r>
                        <a:rPr lang="en-US" sz="2000" b="0" baseline="0" dirty="0" smtClean="0">
                          <a:solidFill>
                            <a:srgbClr val="00206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Prepare</a:t>
                      </a:r>
                      <a:r>
                        <a:rPr lang="en-US" sz="2000" b="0" baseline="0" dirty="0" smtClean="0">
                          <a:solidFill>
                            <a:srgbClr val="00206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a:t>
            </a:r>
            <a:r>
              <a:rPr lang="en-US" altLang="ja-JP" sz="2000" b="1" dirty="0" smtClean="0">
                <a:solidFill>
                  <a:srgbClr val="002060"/>
                </a:solidFill>
                <a:latin typeface="Times New Roman" panose="02020603050405020304" pitchFamily="18" charset="0"/>
                <a:cs typeface="Times New Roman" panose="02020603050405020304" pitchFamily="18" charset="0"/>
              </a:rPr>
              <a:t>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a:t>
            </a:r>
            <a:r>
              <a:rPr lang="en-US" sz="2800" dirty="0">
                <a:solidFill>
                  <a:srgbClr val="0070C0"/>
                </a:solidFill>
                <a:latin typeface="Times New Roman" panose="02020603050405020304" pitchFamily="18" charset="0"/>
                <a:cs typeface="Times New Roman" panose="02020603050405020304" pitchFamily="18" charset="0"/>
              </a:rPr>
              <a:t>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project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a:t>
            </a: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a:t>
            </a:r>
            <a:r>
              <a:rPr lang="en-US" dirty="0" smtClean="0">
                <a:solidFill>
                  <a:srgbClr val="002060"/>
                </a:solidFill>
                <a:latin typeface="Times New Roman" panose="02020603050405020304" pitchFamily="18" charset="0"/>
                <a:cs typeface="Times New Roman" panose="02020603050405020304" pitchFamily="18" charset="0"/>
              </a:rPr>
              <a:t>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スク管</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a:t>
            </a:r>
            <a:r>
              <a:rPr lang="en-US" sz="2800" dirty="0" smtClean="0">
                <a:solidFill>
                  <a:srgbClr val="0070C0"/>
                </a:solidFill>
                <a:latin typeface="Times New Roman" panose="02020603050405020304" pitchFamily="18" charset="0"/>
                <a:cs typeface="Times New Roman" panose="02020603050405020304" pitchFamily="18" charset="0"/>
              </a:rPr>
              <a:t>Configuration </a:t>
            </a:r>
            <a:r>
              <a:rPr lang="en-US" sz="2800" dirty="0" smtClean="0">
                <a:solidFill>
                  <a:srgbClr val="0070C0"/>
                </a:solidFill>
                <a:latin typeface="Times New Roman" panose="02020603050405020304" pitchFamily="18" charset="0"/>
                <a:cs typeface="Times New Roman" panose="02020603050405020304" pitchFamily="18" charset="0"/>
              </a:rPr>
              <a:t>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a:t>
            </a:r>
            <a:r>
              <a:rPr lang="en-US" altLang="ja-JP" sz="2000" dirty="0" smtClean="0">
                <a:solidFill>
                  <a:srgbClr val="002060"/>
                </a:solidFill>
                <a:latin typeface="Times New Roman" panose="02020603050405020304" pitchFamily="18" charset="0"/>
                <a:cs typeface="Times New Roman" panose="02020603050405020304" pitchFamily="18" charset="0"/>
              </a:rPr>
              <a:t>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a:t>
            </a:r>
            <a:r>
              <a:rPr lang="en-US" sz="2800" dirty="0" smtClean="0">
                <a:solidFill>
                  <a:srgbClr val="0070C0"/>
                </a:solidFill>
                <a:latin typeface="Times New Roman" panose="02020603050405020304" pitchFamily="18" charset="0"/>
                <a:cs typeface="Times New Roman" panose="02020603050405020304" pitchFamily="18" charset="0"/>
              </a:rPr>
              <a:t>Configuration </a:t>
            </a:r>
            <a:r>
              <a:rPr lang="en-US" sz="2800" dirty="0" smtClean="0">
                <a:solidFill>
                  <a:srgbClr val="0070C0"/>
                </a:solidFill>
                <a:latin typeface="Times New Roman" panose="02020603050405020304" pitchFamily="18" charset="0"/>
                <a:cs typeface="Times New Roman" panose="02020603050405020304" pitchFamily="18" charset="0"/>
              </a:rPr>
              <a:t>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a:t>
            </a:r>
            <a:r>
              <a:rPr lang="en-US" sz="2800" dirty="0" smtClean="0">
                <a:solidFill>
                  <a:srgbClr val="0070C0"/>
                </a:solidFill>
                <a:latin typeface="Times New Roman" panose="02020603050405020304" pitchFamily="18" charset="0"/>
                <a:cs typeface="Times New Roman" panose="02020603050405020304" pitchFamily="18" charset="0"/>
              </a:rPr>
              <a:t>Configuration </a:t>
            </a:r>
            <a:r>
              <a:rPr lang="en-US" sz="2800" dirty="0" smtClean="0">
                <a:solidFill>
                  <a:srgbClr val="0070C0"/>
                </a:solidFill>
                <a:latin typeface="Times New Roman" panose="02020603050405020304" pitchFamily="18" charset="0"/>
                <a:cs typeface="Times New Roman" panose="02020603050405020304" pitchFamily="18" charset="0"/>
              </a:rPr>
              <a:t>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a:t>
            </a:r>
            <a:r>
              <a:rPr lang="en-US" sz="2800" dirty="0" smtClean="0">
                <a:solidFill>
                  <a:srgbClr val="0070C0"/>
                </a:solidFill>
                <a:latin typeface="Times New Roman" panose="02020603050405020304" pitchFamily="18" charset="0"/>
                <a:cs typeface="Times New Roman" panose="02020603050405020304" pitchFamily="18" charset="0"/>
              </a:rPr>
              <a:t>Configuration </a:t>
            </a:r>
            <a:r>
              <a:rPr lang="en-US" sz="2800" dirty="0" smtClean="0">
                <a:solidFill>
                  <a:srgbClr val="0070C0"/>
                </a:solidFill>
                <a:latin typeface="Times New Roman" panose="02020603050405020304" pitchFamily="18" charset="0"/>
                <a:cs typeface="Times New Roman" panose="02020603050405020304" pitchFamily="18" charset="0"/>
              </a:rPr>
              <a:t>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a:t>
            </a:r>
            <a:r>
              <a:rPr lang="en-US" sz="2000" dirty="0" smtClean="0">
                <a:solidFill>
                  <a:srgbClr val="002060"/>
                </a:solidFill>
                <a:latin typeface="Times New Roman" panose="02020603050405020304" pitchFamily="18" charset="0"/>
                <a:cs typeface="Times New Roman" panose="02020603050405020304" pitchFamily="18" charset="0"/>
              </a:rPr>
              <a:t>: 8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a:t>
            </a:r>
            <a:r>
              <a:rPr lang="en-US" sz="2000" dirty="0" smtClean="0">
                <a:solidFill>
                  <a:srgbClr val="002060"/>
                </a:solidFill>
                <a:latin typeface="Times New Roman" panose="02020603050405020304" pitchFamily="18" charset="0"/>
                <a:cs typeface="Times New Roman" panose="02020603050405020304" pitchFamily="18" charset="0"/>
              </a:rPr>
              <a:t>: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a:t>
            </a:r>
            <a:r>
              <a:rPr lang="en-US" sz="2000" dirty="0" smtClean="0">
                <a:solidFill>
                  <a:srgbClr val="002060"/>
                </a:solidFill>
                <a:latin typeface="Times New Roman" panose="02020603050405020304" pitchFamily="18" charset="0"/>
                <a:cs typeface="Times New Roman" panose="02020603050405020304" pitchFamily="18" charset="0"/>
              </a:rPr>
              <a:t>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a:t>
            </a:r>
            <a:r>
              <a:rPr lang="en-US" sz="2800" dirty="0">
                <a:solidFill>
                  <a:srgbClr val="0070C0"/>
                </a:solidFill>
                <a:latin typeface="Times New Roman" pitchFamily="18" charset="0"/>
                <a:cs typeface="Times New Roman" pitchFamily="18" charset="0"/>
              </a:rPr>
              <a:t>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endParaRPr lang="en-US" sz="1600" dirty="0">
              <a:solidFill>
                <a:schemeClr val="bg1"/>
              </a:solidFill>
            </a:endParaRP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hinh\Desktop\report1\Approve-Suspend.png"/>
          <p:cNvPicPr/>
          <p:nvPr/>
        </p:nvPicPr>
        <p:blipFill>
          <a:blip r:embed="rId2">
            <a:extLst>
              <a:ext uri="{28A0092B-C50C-407E-A947-70E740481C1C}">
                <a14:useLocalDpi xmlns:a14="http://schemas.microsoft.com/office/drawing/2010/main" val="0"/>
              </a:ext>
            </a:extLst>
          </a:blip>
          <a:srcRect/>
          <a:stretch>
            <a:fillRect/>
          </a:stretch>
        </p:blipFill>
        <p:spPr bwMode="auto">
          <a:xfrm>
            <a:off x="745424" y="846138"/>
            <a:ext cx="3538353" cy="5562600"/>
          </a:xfrm>
          <a:prstGeom prst="rect">
            <a:avLst/>
          </a:prstGeom>
          <a:noFill/>
          <a:ln>
            <a:noFill/>
          </a:ln>
        </p:spPr>
      </p:pic>
      <p:pic>
        <p:nvPicPr>
          <p:cNvPr id="5" name="Content Placeholder 4" descr="Crea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1417638"/>
            <a:ext cx="4419600" cy="3687762"/>
          </a:xfrm>
          <a:prstGeom prst="rect">
            <a:avLst/>
          </a:prstGeom>
          <a:noFill/>
          <a:ln>
            <a:noFill/>
          </a:ln>
        </p:spPr>
      </p:pic>
      <p:grpSp>
        <p:nvGrpSpPr>
          <p:cNvPr id="6" name="Group 5"/>
          <p:cNvGrpSpPr/>
          <p:nvPr/>
        </p:nvGrpSpPr>
        <p:grpSpPr>
          <a:xfrm>
            <a:off x="34635" y="76200"/>
            <a:ext cx="5791200" cy="3508653"/>
            <a:chOff x="1066800" y="1188581"/>
            <a:chExt cx="5791200" cy="3508653"/>
          </a:xfrm>
          <a:noFill/>
        </p:grpSpPr>
        <p:sp>
          <p:nvSpPr>
            <p:cNvPr id="7" name="TextBox 6"/>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3249936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85800" y="1729285"/>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a:t>
            </a:r>
            <a:r>
              <a:rPr lang="vi-VN" sz="2400" dirty="0" smtClean="0">
                <a:solidFill>
                  <a:srgbClr val="002060"/>
                </a:solidFill>
                <a:latin typeface="Times New Roman" panose="02020603050405020304" pitchFamily="18" charset="0"/>
                <a:cs typeface="Times New Roman" panose="02020603050405020304" pitchFamily="18" charset="0"/>
              </a:rPr>
              <a:t>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a:t>
            </a:r>
            <a:r>
              <a:rPr lang="vi-VN" sz="2400" dirty="0" smtClean="0">
                <a:solidFill>
                  <a:srgbClr val="002060"/>
                </a:solidFill>
                <a:latin typeface="Times New Roman" panose="02020603050405020304" pitchFamily="18" charset="0"/>
                <a:cs typeface="Times New Roman" panose="02020603050405020304" pitchFamily="18" charset="0"/>
              </a:rPr>
              <a:t>management module</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762000" y="3620712"/>
            <a:ext cx="3962400" cy="14478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115335" y="1145275"/>
            <a:ext cx="2952465" cy="5636525"/>
          </a:xfrm>
          <a:prstGeom prst="rect">
            <a:avLst/>
          </a:prstGeom>
        </p:spPr>
      </p:pic>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4953000" y="1655717"/>
            <a:ext cx="4572000" cy="623248"/>
          </a:xfrm>
          <a:prstGeom prst="rect">
            <a:avLst/>
          </a:prstGeom>
        </p:spPr>
        <p:txBody>
          <a:bodyPr>
            <a:spAutoFit/>
          </a:bodyPr>
          <a:lstStyle/>
          <a:p>
            <a:pPr marL="34290"/>
            <a:r>
              <a:rPr lang="en-US" sz="2100" dirty="0" smtClean="0">
                <a:solidFill>
                  <a:srgbClr val="002060"/>
                </a:solidFill>
                <a:latin typeface="Times New Roman" panose="02020603050405020304" pitchFamily="18" charset="0"/>
                <a:cs typeface="Times New Roman" panose="02020603050405020304" pitchFamily="18" charset="0"/>
              </a:rPr>
              <a:t>Admin </a:t>
            </a:r>
            <a:r>
              <a:rPr lang="en-US" sz="2100" dirty="0">
                <a:solidFill>
                  <a:srgbClr val="002060"/>
                </a:solidFill>
                <a:latin typeface="Times New Roman" panose="02020603050405020304" pitchFamily="18" charset="0"/>
                <a:cs typeface="Times New Roman" panose="02020603050405020304" pitchFamily="18" charset="0"/>
              </a:rPr>
              <a:t>Module</a:t>
            </a:r>
          </a:p>
          <a:p>
            <a:endParaRPr lang="ja-JP" altLang="en-US" sz="1350" dirty="0"/>
          </a:p>
        </p:txBody>
      </p:sp>
      <p:sp>
        <p:nvSpPr>
          <p:cNvPr id="6" name="Text Placeholder 6"/>
          <p:cNvSpPr txBox="1">
            <a:spLocks/>
          </p:cNvSpPr>
          <p:nvPr/>
        </p:nvSpPr>
        <p:spPr>
          <a:xfrm>
            <a:off x="4953000" y="2278965"/>
            <a:ext cx="3738093" cy="15240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295400"/>
            <a:ext cx="3381375" cy="5476875"/>
          </a:xfrm>
          <a:prstGeom prst="rect">
            <a:avLst/>
          </a:prstGeom>
        </p:spPr>
      </p:pic>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44235" y="12954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Coding </a:t>
            </a:r>
            <a:r>
              <a:rPr lang="en-US" sz="2000" b="1" dirty="0">
                <a:solidFill>
                  <a:schemeClr val="tx2"/>
                </a:solidFill>
                <a:latin typeface="Times New Roman" panose="02020603050405020304" pitchFamily="18" charset="0"/>
                <a:cs typeface="Times New Roman" panose="02020603050405020304" pitchFamily="18" charset="0"/>
              </a:rPr>
              <a:t>standards and naming </a:t>
            </a:r>
            <a:r>
              <a:rPr lang="en-US" sz="2000" b="1" dirty="0" smtClean="0">
                <a:solidFill>
                  <a:schemeClr val="tx2"/>
                </a:solidFill>
                <a:latin typeface="Times New Roman" panose="02020603050405020304" pitchFamily="18" charset="0"/>
                <a:cs typeface="Times New Roman" panose="02020603050405020304" pitchFamily="18" charset="0"/>
              </a:rPr>
              <a:t>conventions</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If </a:t>
            </a:r>
            <a:r>
              <a:rPr lang="en-US" sz="2000" dirty="0">
                <a:solidFill>
                  <a:schemeClr val="tx2"/>
                </a:solidFill>
                <a:latin typeface="Times New Roman" panose="02020603050405020304" pitchFamily="18" charset="0"/>
                <a:cs typeface="Times New Roman" panose="02020603050405020304" pitchFamily="18" charset="0"/>
              </a:rPr>
              <a:t>some components are reused, the documentations of those </a:t>
            </a:r>
            <a:r>
              <a:rPr lang="en-US" sz="2000" dirty="0" smtClean="0">
                <a:solidFill>
                  <a:schemeClr val="tx2"/>
                </a:solidFill>
                <a:latin typeface="Times New Roman" panose="02020603050405020304" pitchFamily="18" charset="0"/>
                <a:cs typeface="Times New Roman" panose="02020603050405020304" pitchFamily="18" charset="0"/>
              </a:rPr>
              <a:t>components </a:t>
            </a:r>
            <a:r>
              <a:rPr lang="en-US" sz="2000" dirty="0">
                <a:solidFill>
                  <a:schemeClr val="tx2"/>
                </a:solidFill>
                <a:latin typeface="Times New Roman" panose="02020603050405020304" pitchFamily="18" charset="0"/>
                <a:cs typeface="Times New Roman" panose="02020603050405020304" pitchFamily="18" charset="0"/>
              </a:rPr>
              <a:t>must also be </a:t>
            </a:r>
            <a:r>
              <a:rPr lang="en-US" sz="2000" dirty="0" smtClean="0">
                <a:solidFill>
                  <a:schemeClr val="tx2"/>
                </a:solidFill>
                <a:latin typeface="Times New Roman" panose="02020603050405020304" pitchFamily="18" charset="0"/>
                <a:cs typeface="Times New Roman" panose="02020603050405020304" pitchFamily="18" charset="0"/>
              </a:rPr>
              <a:t>included.</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maintain</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62000" y="1295400"/>
            <a:ext cx="8001000" cy="224676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342900" lvl="2" indent="-34290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Efficiency of </a:t>
            </a:r>
            <a:r>
              <a:rPr lang="en-US" sz="2000" b="1" dirty="0" smtClean="0">
                <a:solidFill>
                  <a:schemeClr val="tx2"/>
                </a:solidFill>
                <a:latin typeface="Times New Roman" panose="02020603050405020304" pitchFamily="18" charset="0"/>
                <a:cs typeface="Times New Roman" panose="02020603050405020304" pitchFamily="18" charset="0"/>
              </a:rPr>
              <a:t>use</a:t>
            </a:r>
          </a:p>
          <a:p>
            <a:pPr marL="0" lvl="2"/>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 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dirty="0" smtClean="0">
                <a:solidFill>
                  <a:schemeClr val="tx2"/>
                </a:solidFill>
                <a:latin typeface="Times New Roman" panose="02020603050405020304" pitchFamily="18" charset="0"/>
                <a:cs typeface="Times New Roman" panose="02020603050405020304" pitchFamily="18" charset="0"/>
              </a:rPr>
              <a:t>      -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maintain</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342900" lvl="2" indent="-34290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Intuitiveness</a:t>
            </a:r>
          </a:p>
          <a:p>
            <a:endParaRPr lang="en-US" sz="2000" dirty="0"/>
          </a:p>
        </p:txBody>
      </p:sp>
      <p:sp>
        <p:nvSpPr>
          <p:cNvPr id="9" name="TextBox 8"/>
          <p:cNvSpPr txBox="1"/>
          <p:nvPr/>
        </p:nvSpPr>
        <p:spPr>
          <a:xfrm>
            <a:off x="782782" y="3541455"/>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a:solidFill>
                  <a:srgbClr val="002060"/>
                </a:solidFill>
                <a:latin typeface="Times New Roman" panose="02020603050405020304" pitchFamily="18" charset="0"/>
                <a:cs typeface="Times New Roman" panose="02020603050405020304" pitchFamily="18" charset="0"/>
              </a:rPr>
              <a:t>Chrome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a:t>
            </a:r>
            <a:r>
              <a:rPr lang="en-US" sz="2800" dirty="0">
                <a:solidFill>
                  <a:srgbClr val="0288D1"/>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a:t>
            </a:r>
            <a:r>
              <a:rPr lang="ja-JP" altLang="en-US" sz="2800" dirty="0">
                <a:solidFill>
                  <a:srgbClr val="0288D1"/>
                </a:solidFill>
                <a:latin typeface="Times New Roman" panose="02020603050405020304" pitchFamily="18" charset="0"/>
                <a:cs typeface="Times New Roman" panose="02020603050405020304" pitchFamily="18" charset="0"/>
              </a:rPr>
              <a:t>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endParaRPr lang="en-US" sz="1600" dirty="0">
              <a:solidFill>
                <a:schemeClr val="bg1"/>
              </a:solidFill>
            </a:endParaRP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endParaRPr lang="en-US" sz="1600" dirty="0">
              <a:solidFill>
                <a:schemeClr val="bg1"/>
              </a:solidFill>
            </a:endParaRP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a:t>
            </a:r>
            <a:r>
              <a:rPr lang="en-US" sz="2800" dirty="0" smtClean="0">
                <a:solidFill>
                  <a:srgbClr val="0070C0"/>
                </a:solidFill>
                <a:latin typeface="Times New Roman" panose="02020603050405020304" pitchFamily="18" charset="0"/>
                <a:cs typeface="Times New Roman" panose="02020603050405020304" pitchFamily="18" charset="0"/>
              </a:rPr>
              <a:t>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TotalTime>
  <Words>4144</Words>
  <Application>Microsoft Office PowerPoint</Application>
  <PresentationFormat>On-screen Show (4:3)</PresentationFormat>
  <Paragraphs>1221</Paragraphs>
  <Slides>83</Slides>
  <Notes>7</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PowerPoint Presentation</vt:lpstr>
      <vt:lpstr>3.3 Functional Requirements - 機能要求</vt:lpstr>
      <vt:lpstr>3.3 Functional Requirements - 機能要求</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Chinh Vu Cong</cp:lastModifiedBy>
  <cp:revision>471</cp:revision>
  <dcterms:created xsi:type="dcterms:W3CDTF">2006-08-16T00:00:00Z</dcterms:created>
  <dcterms:modified xsi:type="dcterms:W3CDTF">2015-12-11T19:49:16Z</dcterms:modified>
</cp:coreProperties>
</file>